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74" r:id="rId1"/>
  </p:sldMasterIdLst>
  <p:notesMasterIdLst>
    <p:notesMasterId r:id="rId12"/>
  </p:notesMasterIdLst>
  <p:sldIdLst>
    <p:sldId id="256" r:id="rId2"/>
    <p:sldId id="257" r:id="rId3"/>
    <p:sldId id="275" r:id="rId4"/>
    <p:sldId id="273" r:id="rId5"/>
    <p:sldId id="282" r:id="rId6"/>
    <p:sldId id="283" r:id="rId7"/>
    <p:sldId id="281" r:id="rId8"/>
    <p:sldId id="285" r:id="rId9"/>
    <p:sldId id="287" r:id="rId10"/>
    <p:sldId id="288" r:id="rId1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ento Vivert" initials="BV" lastIdx="1" clrIdx="0">
    <p:extLst>
      <p:ext uri="{19B8F6BF-5375-455C-9EA6-DF929625EA0E}">
        <p15:presenceInfo xmlns:p15="http://schemas.microsoft.com/office/powerpoint/2012/main" userId="Bento Vivert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52B3B"/>
    <a:srgbClr val="FF7C80"/>
    <a:srgbClr val="996600"/>
    <a:srgbClr val="6666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439" autoAdjust="0"/>
    <p:restoredTop sz="94728" autoAdjust="0"/>
  </p:normalViewPr>
  <p:slideViewPr>
    <p:cSldViewPr snapToGrid="0">
      <p:cViewPr varScale="1">
        <p:scale>
          <a:sx n="90" d="100"/>
          <a:sy n="90" d="100"/>
        </p:scale>
        <p:origin x="64" y="108"/>
      </p:cViewPr>
      <p:guideLst>
        <p:guide orient="horz" pos="2160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688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2E46B-81BD-419F-B9F5-4403C42887C9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 dirty="0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B7B23E4-706B-42DC-ADCF-3993063F469D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792413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B7B23E4-706B-42DC-ADCF-3993063F469D}" type="slidenum">
              <a:rPr lang="fr-FR" smtClean="0"/>
              <a:pPr/>
              <a:t>1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253119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650756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736505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472001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81572600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7856451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190713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807307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7114324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 dirty="0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82335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401366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4350921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35CC4A-DACB-4FCE-BA5E-E0981F44D790}" type="datetimeFigureOut">
              <a:rPr lang="fr-FR" smtClean="0"/>
              <a:pPr/>
              <a:t>15/09/2026</a:t>
            </a:fld>
            <a:endParaRPr lang="fr-FR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340AEA-0B89-4552-8EBF-0926293AAB69}" type="slidenum">
              <a:rPr lang="fr-FR" smtClean="0"/>
              <a:pPr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3946137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75" r:id="rId1"/>
    <p:sldLayoutId id="2147483976" r:id="rId2"/>
    <p:sldLayoutId id="2147483977" r:id="rId3"/>
    <p:sldLayoutId id="2147483978" r:id="rId4"/>
    <p:sldLayoutId id="2147483979" r:id="rId5"/>
    <p:sldLayoutId id="2147483980" r:id="rId6"/>
    <p:sldLayoutId id="2147483981" r:id="rId7"/>
    <p:sldLayoutId id="2147483982" r:id="rId8"/>
    <p:sldLayoutId id="2147483983" r:id="rId9"/>
    <p:sldLayoutId id="2147483984" r:id="rId10"/>
    <p:sldLayoutId id="2147483985" r:id="rId11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llectif-schizophr&#233;nies.com/" TargetMode="External"/><Relationship Id="rId2" Type="http://schemas.openxmlformats.org/officeDocument/2006/relationships/hyperlink" Target="mailto:69@unafam.org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och.org/%20%20%20contact@och.fr" TargetMode="External"/><Relationship Id="rId4" Type="http://schemas.openxmlformats.org/officeDocument/2006/relationships/hyperlink" Target="http://www.lamaisonperchee.org/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falret.org/" TargetMode="External"/><Relationship Id="rId2" Type="http://schemas.openxmlformats.org/officeDocument/2006/relationships/hyperlink" Target="http://www.relaislumiereesperance.fr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lyon@clubhousefrance.org" TargetMode="External"/><Relationship Id="rId4" Type="http://schemas.openxmlformats.org/officeDocument/2006/relationships/hyperlink" Target="http://www.positiveminders.com/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lalumierederaphael.fr/" TargetMode="External"/><Relationship Id="rId2" Type="http://schemas.openxmlformats.org/officeDocument/2006/relationships/hyperlink" Target="https://www.psycom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mailto:lourdespreventiondusuicide@gmail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52E26FE-B90D-4579-B1EC-2CD5BC65CF5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65464" y="137321"/>
            <a:ext cx="9144000" cy="2387600"/>
          </a:xfrm>
        </p:spPr>
        <p:txBody>
          <a:bodyPr>
            <a:normAutofit fontScale="90000"/>
          </a:bodyPr>
          <a:lstStyle/>
          <a:p>
            <a:r>
              <a:rPr lang="fr-FR" sz="4400" b="1" dirty="0">
                <a:solidFill>
                  <a:srgbClr val="FFC000"/>
                </a:solidFill>
              </a:rPr>
              <a:t>J’ai entre 15 et trente ans</a:t>
            </a:r>
            <a:br>
              <a:rPr lang="fr-FR" sz="4400" b="1" dirty="0">
                <a:solidFill>
                  <a:srgbClr val="FFC000"/>
                </a:solidFill>
              </a:rPr>
            </a:br>
            <a:r>
              <a:rPr lang="fr-FR" sz="4400" b="1" dirty="0">
                <a:solidFill>
                  <a:srgbClr val="FFC000"/>
                </a:solidFill>
              </a:rPr>
              <a:t>L’âge de rêver, de construire, d’aimer</a:t>
            </a:r>
            <a:br>
              <a:rPr lang="fr-FR" sz="4400" b="1" dirty="0">
                <a:solidFill>
                  <a:srgbClr val="FFC000"/>
                </a:solidFill>
              </a:rPr>
            </a:br>
            <a:r>
              <a:rPr lang="fr-FR" sz="4400" b="1" dirty="0">
                <a:solidFill>
                  <a:srgbClr val="FFC000"/>
                </a:solidFill>
              </a:rPr>
              <a:t>De VIVRE</a:t>
            </a:r>
            <a:br>
              <a:rPr lang="fr-FR" b="1" dirty="0">
                <a:solidFill>
                  <a:srgbClr val="FFC000"/>
                </a:solidFill>
              </a:rPr>
            </a:br>
            <a:endParaRPr lang="fr-FR" b="1" dirty="0">
              <a:solidFill>
                <a:srgbClr val="FFC000"/>
              </a:solidFill>
            </a:endParaRP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2F0772-8776-4CFE-912E-F14182AC2A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6949" y="4088673"/>
            <a:ext cx="10585269" cy="3076143"/>
          </a:xfrm>
        </p:spPr>
        <p:txBody>
          <a:bodyPr>
            <a:normAutofit fontScale="40000" lnSpcReduction="20000"/>
          </a:bodyPr>
          <a:lstStyle/>
          <a:p>
            <a:r>
              <a:rPr lang="fr-FR" sz="9800" b="1" dirty="0">
                <a:solidFill>
                  <a:schemeClr val="accent1">
                    <a:lumMod val="50000"/>
                  </a:schemeClr>
                </a:solidFill>
              </a:rPr>
              <a:t>Ils disent que je suis malade…</a:t>
            </a:r>
          </a:p>
          <a:p>
            <a:r>
              <a:rPr lang="fr-FR" sz="9800" b="1" dirty="0">
                <a:solidFill>
                  <a:schemeClr val="accent1">
                    <a:lumMod val="50000"/>
                  </a:schemeClr>
                </a:solidFill>
              </a:rPr>
              <a:t>Ils ne voient pas ce que je vois, n’entendent pas ce que j’entends.</a:t>
            </a:r>
          </a:p>
          <a:p>
            <a:r>
              <a:rPr lang="fr-FR" sz="9800" b="1" dirty="0">
                <a:solidFill>
                  <a:schemeClr val="accent1">
                    <a:lumMod val="50000"/>
                  </a:schemeClr>
                </a:solidFill>
              </a:rPr>
              <a:t>Même mes amis ne me comprennent plu</a:t>
            </a:r>
          </a:p>
          <a:p>
            <a:r>
              <a:rPr lang="fr-FR" sz="9800" b="1" dirty="0">
                <a:solidFill>
                  <a:schemeClr val="accent1">
                    <a:lumMod val="50000"/>
                  </a:schemeClr>
                </a:solidFill>
              </a:rPr>
              <a:t>Ma famille ?            </a:t>
            </a:r>
            <a:r>
              <a:rPr lang="fr-FR" sz="17600" b="1" dirty="0">
                <a:solidFill>
                  <a:schemeClr val="accent1">
                    <a:lumMod val="50000"/>
                  </a:schemeClr>
                </a:solidFill>
              </a:rPr>
              <a:t>?</a:t>
            </a:r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30970287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 advClick="0">
        <p15:prstTrans prst="curtains"/>
      </p:transition>
    </mc:Choice>
    <mc:Fallback xmlns="">
      <p:transition spd="slow" advClick="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001B3099-822D-4DA8-9A76-7439C7C49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6128" y="539932"/>
            <a:ext cx="12347170" cy="3213146"/>
          </a:xfrm>
        </p:spPr>
        <p:txBody>
          <a:bodyPr>
            <a:noAutofit/>
          </a:bodyPr>
          <a:lstStyle/>
          <a:p>
            <a:r>
              <a:rPr lang="fr-FR" sz="3200" b="1" dirty="0">
                <a:solidFill>
                  <a:srgbClr val="FF0000"/>
                </a:solidFill>
              </a:rPr>
              <a:t>	</a:t>
            </a:r>
            <a:r>
              <a:rPr lang="fr-FR" sz="3600" b="1" dirty="0">
                <a:solidFill>
                  <a:schemeClr val="bg1"/>
                </a:solidFill>
              </a:rPr>
              <a:t>Malade</a:t>
            </a:r>
            <a:br>
              <a:rPr lang="fr-FR" sz="3600" b="1" dirty="0">
                <a:solidFill>
                  <a:schemeClr val="bg1"/>
                </a:solidFill>
              </a:rPr>
            </a:br>
            <a:r>
              <a:rPr lang="fr-FR" sz="3600" b="1" dirty="0">
                <a:solidFill>
                  <a:schemeClr val="bg1"/>
                </a:solidFill>
              </a:rPr>
              <a:t>			Famille</a:t>
            </a:r>
            <a:br>
              <a:rPr lang="fr-FR" sz="3600" b="1" dirty="0">
                <a:solidFill>
                  <a:schemeClr val="bg1"/>
                </a:solidFill>
              </a:rPr>
            </a:br>
            <a:r>
              <a:rPr lang="fr-FR" sz="3600" b="1" dirty="0">
                <a:solidFill>
                  <a:schemeClr val="bg1"/>
                </a:solidFill>
              </a:rPr>
              <a:t>	Amis</a:t>
            </a:r>
            <a:br>
              <a:rPr lang="fr-FR" sz="3600" b="1" dirty="0">
                <a:solidFill>
                  <a:schemeClr val="bg1"/>
                </a:solidFill>
              </a:rPr>
            </a:br>
            <a:r>
              <a:rPr lang="fr-FR" sz="3600" b="1" dirty="0">
                <a:solidFill>
                  <a:schemeClr val="bg1"/>
                </a:solidFill>
              </a:rPr>
              <a:t>		Collègues</a:t>
            </a:r>
            <a:br>
              <a:rPr lang="fr-FR" sz="3600" b="1" dirty="0">
                <a:solidFill>
                  <a:schemeClr val="bg1"/>
                </a:solidFill>
              </a:rPr>
            </a:br>
            <a:r>
              <a:rPr lang="fr-FR" sz="3600" b="1" dirty="0">
                <a:solidFill>
                  <a:schemeClr val="bg1"/>
                </a:solidFill>
              </a:rPr>
              <a:t>					Soignants</a:t>
            </a:r>
            <a:br>
              <a:rPr lang="fr-FR" sz="3600" b="1" dirty="0">
                <a:solidFill>
                  <a:schemeClr val="bg1"/>
                </a:solidFill>
              </a:rPr>
            </a:br>
            <a:br>
              <a:rPr lang="fr-FR" sz="3600" b="1" dirty="0">
                <a:solidFill>
                  <a:schemeClr val="bg1"/>
                </a:solidFill>
              </a:rPr>
            </a:br>
            <a:r>
              <a:rPr lang="fr-FR" sz="3600" b="1" dirty="0">
                <a:solidFill>
                  <a:schemeClr val="bg1"/>
                </a:solidFill>
              </a:rPr>
              <a:t>Personne n’est insensible au tsunami de la maladie psychique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322B9F5-D28F-4407-BB7B-6244B0049F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3840856"/>
            <a:ext cx="10515600" cy="435133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fr-FR" dirty="0"/>
          </a:p>
          <a:p>
            <a:pPr marL="0" indent="0">
              <a:buNone/>
            </a:pPr>
            <a:r>
              <a:rPr lang="fr-FR" sz="3600" b="1" dirty="0">
                <a:solidFill>
                  <a:schemeClr val="bg1"/>
                </a:solidFill>
              </a:rPr>
              <a:t>La souffrance psychique est indicible, dérangeante  </a:t>
            </a:r>
          </a:p>
          <a:p>
            <a:pPr marL="0" indent="0">
              <a:buNone/>
            </a:pPr>
            <a:r>
              <a:rPr lang="fr-FR" sz="3600" b="1" dirty="0">
                <a:solidFill>
                  <a:schemeClr val="bg1"/>
                </a:solidFill>
              </a:rPr>
              <a:t>pour la personne atteinte</a:t>
            </a:r>
          </a:p>
          <a:p>
            <a:pPr marL="0" indent="0">
              <a:buNone/>
            </a:pPr>
            <a:r>
              <a:rPr lang="fr-FR" sz="3600" b="1" dirty="0">
                <a:solidFill>
                  <a:schemeClr val="bg1"/>
                </a:solidFill>
              </a:rPr>
              <a:t> comme pour son environnement</a:t>
            </a:r>
          </a:p>
        </p:txBody>
      </p:sp>
    </p:spTree>
    <p:extLst>
      <p:ext uri="{BB962C8B-B14F-4D97-AF65-F5344CB8AC3E}">
        <p14:creationId xmlns:p14="http://schemas.microsoft.com/office/powerpoint/2010/main" val="12024849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fallOver"/>
      </p:transition>
    </mc:Choice>
    <mc:Fallback xmlns="">
      <p:transition spd="slow" advTm="341706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5000"/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3F64AE72-0919-4A27-A1BC-F1609C696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7550" y="487680"/>
            <a:ext cx="11033760" cy="5882640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fr-FR" sz="3900" dirty="0"/>
          </a:p>
          <a:p>
            <a:pPr marL="0" indent="0">
              <a:buNone/>
            </a:pPr>
            <a:r>
              <a:rPr lang="fr-FR" sz="5100" b="1" dirty="0">
                <a:solidFill>
                  <a:schemeClr val="accent2">
                    <a:lumMod val="75000"/>
                  </a:schemeClr>
                </a:solidFill>
              </a:rPr>
              <a:t>Nous avons dû l’hospitaliser</a:t>
            </a:r>
          </a:p>
          <a:p>
            <a:pPr marL="0" indent="0">
              <a:buNone/>
            </a:pPr>
            <a:r>
              <a:rPr lang="fr-FR" sz="5100" b="1" dirty="0">
                <a:solidFill>
                  <a:schemeClr val="accent2">
                    <a:lumMod val="75000"/>
                  </a:schemeClr>
                </a:solidFill>
              </a:rPr>
              <a:t>Il est en sécurité, nous aussi</a:t>
            </a:r>
          </a:p>
          <a:p>
            <a:pPr marL="0" indent="0">
              <a:buNone/>
            </a:pPr>
            <a:r>
              <a:rPr lang="fr-FR" sz="5100" b="1" dirty="0">
                <a:solidFill>
                  <a:schemeClr val="accent2">
                    <a:lumMod val="75000"/>
                  </a:schemeClr>
                </a:solidFill>
              </a:rPr>
              <a:t>Il est dans de bonnes mains</a:t>
            </a:r>
          </a:p>
          <a:p>
            <a:pPr marL="0" indent="0">
              <a:buNone/>
            </a:pPr>
            <a:r>
              <a:rPr lang="fr-FR" sz="5100" dirty="0"/>
              <a:t> </a:t>
            </a:r>
          </a:p>
          <a:p>
            <a:pPr marL="0" indent="0">
              <a:buNone/>
            </a:pPr>
            <a:endParaRPr lang="fr-FR" sz="5100" dirty="0"/>
          </a:p>
          <a:p>
            <a:pPr marL="0" indent="0">
              <a:buNone/>
            </a:pPr>
            <a:r>
              <a:rPr lang="fr-FR" sz="5100" dirty="0"/>
              <a:t>	</a:t>
            </a:r>
            <a:r>
              <a:rPr lang="fr-FR" sz="5100" b="1" dirty="0">
                <a:solidFill>
                  <a:srgbClr val="FFC000"/>
                </a:solidFill>
              </a:rPr>
              <a:t>J’ai mis le temps mais j’ai compris que j’ai une 	maladie</a:t>
            </a:r>
          </a:p>
          <a:p>
            <a:pPr marL="0" indent="0">
              <a:buNone/>
            </a:pPr>
            <a:r>
              <a:rPr lang="fr-FR" sz="5100" b="1" dirty="0">
                <a:solidFill>
                  <a:srgbClr val="FFC000"/>
                </a:solidFill>
              </a:rPr>
              <a:t>	Je dois prendre un traitement à vie</a:t>
            </a:r>
          </a:p>
          <a:p>
            <a:pPr marL="0" indent="0">
              <a:buNone/>
            </a:pPr>
            <a:r>
              <a:rPr lang="fr-FR" sz="5100" b="1" dirty="0">
                <a:solidFill>
                  <a:srgbClr val="FFC000"/>
                </a:solidFill>
              </a:rPr>
              <a:t>	Avec cela je peux mener une vie normale</a:t>
            </a:r>
          </a:p>
          <a:p>
            <a:pPr marL="0" indent="0">
              <a:buNone/>
            </a:pPr>
            <a:r>
              <a:rPr lang="fr-FR" sz="5100" b="1" dirty="0">
                <a:solidFill>
                  <a:srgbClr val="FFC000"/>
                </a:solidFill>
              </a:rPr>
              <a:t>Enfin … c’est ce qu’ils disent.</a:t>
            </a:r>
          </a:p>
          <a:p>
            <a:pPr marL="0" indent="0">
              <a:buNone/>
            </a:pPr>
            <a:endParaRPr lang="fr-FR" sz="5100" dirty="0"/>
          </a:p>
          <a:p>
            <a:pPr marL="0" indent="0">
              <a:buNone/>
            </a:pPr>
            <a:endParaRPr lang="fr-FR" sz="3600" dirty="0"/>
          </a:p>
          <a:p>
            <a:pPr marL="0" indent="0">
              <a:buNone/>
            </a:pPr>
            <a:endParaRPr lang="fr-FR" sz="3600" dirty="0"/>
          </a:p>
          <a:p>
            <a:pPr marL="0" indent="0">
              <a:buNone/>
            </a:pPr>
            <a:endParaRPr lang="fr-FR" sz="3600" dirty="0"/>
          </a:p>
          <a:p>
            <a:pPr marL="0" indent="0">
              <a:buNone/>
            </a:pPr>
            <a:endParaRPr lang="fr-FR" sz="3600" dirty="0"/>
          </a:p>
          <a:p>
            <a:pPr marL="0" indent="0">
              <a:buNone/>
            </a:pPr>
            <a:endParaRPr lang="fr-FR" sz="3600" dirty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259178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750" advTm="341706">
        <p14:flip dir="r"/>
      </p:transition>
    </mc:Choice>
    <mc:Fallback xmlns="">
      <p:transition spd="slow" advTm="341706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17000" b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12EDD57-08AF-410A-9B27-0F9E1DD994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>
                <a:solidFill>
                  <a:srgbClr val="FFC000"/>
                </a:solidFill>
              </a:rPr>
              <a:t>Rien ne sera plus comme avant!</a:t>
            </a:r>
          </a:p>
        </p:txBody>
      </p:sp>
      <p:sp>
        <p:nvSpPr>
          <p:cNvPr id="3" name="ZoneTexte 2">
            <a:extLst>
              <a:ext uri="{FF2B5EF4-FFF2-40B4-BE49-F238E27FC236}">
                <a16:creationId xmlns:a16="http://schemas.microsoft.com/office/drawing/2014/main" id="{678A1973-A11F-1891-5898-F2708DDBC7D3}"/>
              </a:ext>
            </a:extLst>
          </p:cNvPr>
          <p:cNvSpPr txBox="1"/>
          <p:nvPr/>
        </p:nvSpPr>
        <p:spPr>
          <a:xfrm>
            <a:off x="5638799" y="2973977"/>
            <a:ext cx="5316583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3200" dirty="0">
                <a:solidFill>
                  <a:schemeClr val="bg1"/>
                </a:solidFill>
              </a:rPr>
              <a:t>Ne peut-on pas  guérir d’une maladie psychique?</a:t>
            </a:r>
          </a:p>
        </p:txBody>
      </p:sp>
    </p:spTree>
    <p:extLst>
      <p:ext uri="{BB962C8B-B14F-4D97-AF65-F5344CB8AC3E}">
        <p14:creationId xmlns:p14="http://schemas.microsoft.com/office/powerpoint/2010/main" val="712885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 advTm="341706">
        <p14:reveal/>
      </p:transition>
    </mc:Choice>
    <mc:Fallback xmlns="">
      <p:transition spd="slow" advTm="341706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 3">
            <a:extLst>
              <a:ext uri="{FF2B5EF4-FFF2-40B4-BE49-F238E27FC236}">
                <a16:creationId xmlns:a16="http://schemas.microsoft.com/office/drawing/2014/main" id="{D7E5CF09-ACAB-EAF9-92FD-6CCA098CF2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4928"/>
            <a:ext cx="12192000" cy="7060400"/>
          </a:xfrm>
          <a:prstGeom prst="rect">
            <a:avLst/>
          </a:prstGeom>
        </p:spPr>
      </p:pic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AB8F798-6EBD-FCB6-A6A6-41E48AB2A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1257" y="284208"/>
            <a:ext cx="11092543" cy="7060400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fr-FR" sz="3300" b="1" dirty="0">
                <a:solidFill>
                  <a:schemeClr val="bg1"/>
                </a:solidFill>
              </a:rPr>
              <a:t>Si le terme de « guérison » n’est pas à exclure, les soignants et les personnes atteintes de troubles chroniques lui  préfèrent le terme « rétablissement »:</a:t>
            </a:r>
          </a:p>
          <a:p>
            <a:pPr marL="0" indent="0" algn="just">
              <a:buNone/>
            </a:pPr>
            <a:r>
              <a:rPr lang="fr-FR" sz="3300" b="1" dirty="0">
                <a:solidFill>
                  <a:schemeClr val="bg1"/>
                </a:solidFill>
              </a:rPr>
              <a:t>Tout en sachant que les traitements sont à long cours et que les rechutes ne sont pas rares, il s’agit </a:t>
            </a:r>
          </a:p>
          <a:p>
            <a:pPr algn="just">
              <a:buFontTx/>
              <a:buChar char="-"/>
            </a:pPr>
            <a:r>
              <a:rPr lang="fr-FR" sz="3300" b="1" dirty="0">
                <a:solidFill>
                  <a:schemeClr val="bg1"/>
                </a:solidFill>
              </a:rPr>
              <a:t>de rétablir le lien,</a:t>
            </a:r>
          </a:p>
          <a:p>
            <a:pPr algn="just">
              <a:buFontTx/>
              <a:buChar char="-"/>
            </a:pPr>
            <a:r>
              <a:rPr lang="fr-FR" sz="3300" b="1" dirty="0">
                <a:solidFill>
                  <a:schemeClr val="bg1"/>
                </a:solidFill>
              </a:rPr>
              <a:t> de mettre des projets progressifs et réalistes en place (travail, études, bénévolat, vie familiale et affective…) </a:t>
            </a:r>
          </a:p>
          <a:p>
            <a:pPr algn="just">
              <a:buFontTx/>
              <a:buChar char="-"/>
            </a:pPr>
            <a:r>
              <a:rPr lang="fr-FR" sz="3300" b="1" dirty="0">
                <a:solidFill>
                  <a:schemeClr val="bg1"/>
                </a:solidFill>
              </a:rPr>
              <a:t>d’adapter sa trajectoire et d’avancer pas à pas vers plus de qualité de vie. </a:t>
            </a:r>
          </a:p>
          <a:p>
            <a:pPr marL="0" indent="0" algn="just">
              <a:buNone/>
            </a:pPr>
            <a:r>
              <a:rPr lang="fr-FR" sz="3300" b="1" dirty="0">
                <a:solidFill>
                  <a:schemeClr val="bg1"/>
                </a:solidFill>
              </a:rPr>
              <a:t>« Se rétablir, c’est peut-être simplement donner sa juste dimension à la maladie dans sa vie et dans son identité, »    </a:t>
            </a:r>
            <a:r>
              <a:rPr lang="fr-FR" sz="1600" b="1" dirty="0">
                <a:solidFill>
                  <a:schemeClr val="bg1"/>
                </a:solidFill>
              </a:rPr>
              <a:t>Agathe Martin, usagère de la santé mentale depuis 2001 – formatrice en santé mentale de 2015 à 2017 – </a:t>
            </a:r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551239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86D4623-201F-5B20-1112-CD15C69ED6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8862" y="519338"/>
            <a:ext cx="10515600" cy="5332821"/>
          </a:xfrm>
        </p:spPr>
        <p:txBody>
          <a:bodyPr/>
          <a:lstStyle/>
          <a:p>
            <a:r>
              <a:rPr lang="fr-FR" dirty="0"/>
              <a:t>Différents supports pour soutenir le rétablissement</a:t>
            </a:r>
          </a:p>
          <a:p>
            <a:r>
              <a:rPr lang="fr-FR" dirty="0"/>
              <a:t>Ils diffèrent selon chaque personne mais nous citerons</a:t>
            </a:r>
          </a:p>
          <a:p>
            <a:r>
              <a:rPr lang="fr-FR" dirty="0"/>
              <a:t>- des études ou un travail adaptés à la nouvelle situation</a:t>
            </a:r>
          </a:p>
          <a:p>
            <a:r>
              <a:rPr lang="fr-FR" dirty="0"/>
              <a:t>- les groupes de pairs comme les GEM ( groupes d’entr’aide mutuelle)</a:t>
            </a:r>
          </a:p>
          <a:p>
            <a:r>
              <a:rPr lang="fr-FR" dirty="0"/>
              <a:t>- l’insertion dans une paroisse ou, comme à Lyon, dans une aumônerie spécifique hors hôpital, Le Pas</a:t>
            </a:r>
          </a:p>
          <a:p>
            <a:r>
              <a:rPr lang="fr-FR" dirty="0"/>
              <a:t>un bénévolat adapté et accompagné</a:t>
            </a:r>
          </a:p>
          <a:p>
            <a:r>
              <a:rPr lang="fr-FR" dirty="0"/>
              <a:t>les contacts avec la famille et les proches eux-mêmes formés, soutenus et accompagnés dans des </a:t>
            </a:r>
            <a:r>
              <a:rPr lang="fr-FR" dirty="0" err="1"/>
              <a:t>stuctures</a:t>
            </a:r>
            <a:r>
              <a:rPr lang="fr-FR" dirty="0"/>
              <a:t> spécifiques.</a:t>
            </a:r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1572570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22F861A9-F255-8E47-C871-E37C5343DB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1557" b="17520"/>
          <a:stretch>
            <a:fillRect/>
          </a:stretch>
        </p:blipFill>
        <p:spPr>
          <a:xfrm>
            <a:off x="1" y="10"/>
            <a:ext cx="9669642" cy="6857990"/>
          </a:xfrm>
          <a:prstGeom prst="rect">
            <a:avLst/>
          </a:prstGeom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36D7C7D4-0433-DCF1-D770-25DBDDABFE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fr-FR" sz="3400"/>
              <a:t>Les activités proposées par l’aumônerie du PAS: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5D82ED2-C29F-461F-BCFE-B970B43BEE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4166896"/>
          </a:xfrm>
        </p:spPr>
        <p:txBody>
          <a:bodyPr>
            <a:normAutofit lnSpcReduction="10000"/>
          </a:bodyPr>
          <a:lstStyle/>
          <a:p>
            <a:r>
              <a:rPr lang="fr-FR" sz="2000" dirty="0"/>
              <a:t>Réflexion autour de la Bible ou de textes/films choisis , les lundis après-midi</a:t>
            </a:r>
          </a:p>
          <a:p>
            <a:r>
              <a:rPr lang="fr-FR" sz="2000" dirty="0"/>
              <a:t>Un temps de prière le mardi de 11h à 12h</a:t>
            </a:r>
          </a:p>
          <a:p>
            <a:r>
              <a:rPr lang="fr-FR" sz="2000" dirty="0"/>
              <a:t>Des sorties (Taizé, Prado, la </a:t>
            </a:r>
            <a:r>
              <a:rPr lang="fr-FR" sz="2000" dirty="0" err="1"/>
              <a:t>Neylière</a:t>
            </a:r>
            <a:r>
              <a:rPr lang="fr-FR" sz="2000" dirty="0"/>
              <a:t> …)</a:t>
            </a:r>
          </a:p>
          <a:p>
            <a:r>
              <a:rPr lang="fr-FR" sz="2000" dirty="0"/>
              <a:t>Rencontre de nos aînés en EHPAD (chants, animation, partage) une fois par an</a:t>
            </a:r>
          </a:p>
          <a:p>
            <a:r>
              <a:rPr lang="fr-FR" sz="2000" dirty="0"/>
              <a:t>Célébrations de Noël et de Pâques</a:t>
            </a:r>
          </a:p>
          <a:p>
            <a:r>
              <a:rPr lang="fr-FR" sz="2000" dirty="0"/>
              <a:t>…. Ce que l’on souhaite mettre en œuvre ensemble</a:t>
            </a:r>
          </a:p>
          <a:p>
            <a:endParaRPr lang="fr-FR" sz="2000" dirty="0"/>
          </a:p>
        </p:txBody>
      </p:sp>
    </p:spTree>
    <p:extLst>
      <p:ext uri="{BB962C8B-B14F-4D97-AF65-F5344CB8AC3E}">
        <p14:creationId xmlns:p14="http://schemas.microsoft.com/office/powerpoint/2010/main" val="36563049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937CE7EC-7160-3C13-EFEB-AD2A293AF140}"/>
              </a:ext>
            </a:extLst>
          </p:cNvPr>
          <p:cNvSpPr txBox="1"/>
          <p:nvPr/>
        </p:nvSpPr>
        <p:spPr>
          <a:xfrm>
            <a:off x="563418" y="773465"/>
            <a:ext cx="11490037" cy="53110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100" dirty="0">
                <a:effectLst/>
                <a:latin typeface="Calibri" panose="020F050202020403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Associations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UNAFAM </a:t>
            </a:r>
            <a:r>
              <a:rPr lang="fr-FR" sz="1400" kern="100" dirty="0">
                <a:solidFill>
                  <a:srgbClr val="000000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=  </a:t>
            </a:r>
            <a:r>
              <a:rPr lang="fr-FR" sz="1400" kern="0" cap="all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Union nationale de familles et amis de personnes malades et/ou handicapées psychiques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Service écoute famille : 01 42 63 03 03 (service d’écoute anonyme et gratuit – par des professionnels)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 Lyon :</a:t>
            </a:r>
            <a:r>
              <a:rPr lang="fr-FR" sz="1400" kern="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69@unafam.org</a:t>
            </a:r>
            <a:r>
              <a:rPr lang="fr-FR" sz="1400" kern="0" dirty="0">
                <a:solidFill>
                  <a:srgbClr val="40404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66 rue Voltaire 69003     04 72 73 41 22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SCHIZO ? … OUI !</a:t>
            </a: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fr-FR" sz="1400" i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Faire face à la Schizophrénie : information et soutien.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www.collectif-schizophrénies.com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maison perchée</a:t>
            </a: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fr-FR" sz="1400" i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communauté d’esprits singuliers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Aide aux jeunes adultes vivant avec un trouble psychique et leurs proches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www.lamaisonperchee.org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OCH</a:t>
            </a: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office chrétien des personnes handicapées (fondation)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Permanence à Paris et Lourdes. </a:t>
            </a: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www.och.org</a:t>
            </a:r>
            <a:r>
              <a:rPr lang="fr-FR" sz="1400" u="none" strike="noStrike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/   </a:t>
            </a: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contact@och.fr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Service écoute et conseil : 01 53 69 44 30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220415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68471A8B-285E-8199-FD4E-50E5AD18F86B}"/>
              </a:ext>
            </a:extLst>
          </p:cNvPr>
          <p:cNvSpPr txBox="1"/>
          <p:nvPr/>
        </p:nvSpPr>
        <p:spPr>
          <a:xfrm>
            <a:off x="840509" y="808711"/>
            <a:ext cx="11129819" cy="49779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Relais Lumière Espérance</a:t>
            </a: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- soutien moral et spirituel pour les proches, entre proches.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www.relaislumiereesperance.fr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Fondation Falret</a:t>
            </a: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fr-FR" sz="1400" i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santé mentale en commun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Aide aux personnes en souffrance psychique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www.falret.org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POSITIVE MINDERS 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Pour déstigmatiser les troubles psy, valoriser et accélérer le déploiement de bonnes pratiques en santé mentale.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www.positiveminders.com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CLUBHOUSE France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Trois axes : insertion par l’emploi, insertion sociale, lutte contre la stigmatisation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 ru </a:t>
            </a:r>
            <a:r>
              <a:rPr lang="fr-FR" sz="1400" kern="0" dirty="0" err="1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Inkermann</a:t>
            </a: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Villeurbanne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4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04 78 42 84 26       </a:t>
            </a:r>
            <a:r>
              <a:rPr lang="fr-FR" sz="14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5"/>
              </a:rPr>
              <a:t>lyon@clubhousefrance.org</a:t>
            </a:r>
            <a:endParaRPr lang="fr-FR" sz="14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5947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8070F51F-0CB8-2F04-4AB0-97C15FAEDC79}"/>
              </a:ext>
            </a:extLst>
          </p:cNvPr>
          <p:cNvSpPr txBox="1"/>
          <p:nvPr/>
        </p:nvSpPr>
        <p:spPr>
          <a:xfrm>
            <a:off x="849745" y="1099421"/>
            <a:ext cx="10437091" cy="436741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PSYCOM </a:t>
            </a:r>
            <a:r>
              <a:rPr lang="fr-F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information, sensibilisation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2"/>
              </a:rPr>
              <a:t>https://www.psycom.org/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 PAS</a:t>
            </a:r>
            <a:r>
              <a:rPr lang="fr-F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GEM </a:t>
            </a:r>
            <a:r>
              <a:rPr lang="fr-FR" sz="1800" kern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et Aumônerie   *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7 rue du Plat Lyon 69002     04 72 40 24 67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b="1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La lumière de Raphaël</a:t>
            </a:r>
            <a:r>
              <a:rPr lang="fr-F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: soutenir et accompagner les personnes avec risque suicidaire et leurs proches.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Pèlerinage national à Lourdes pour la prévention du suicide.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3"/>
              </a:rPr>
              <a:t>https://www.lalumierederaphael.fr/</a:t>
            </a:r>
            <a:r>
              <a:rPr lang="fr-FR" sz="1800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tél : 07 78 14 64 44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u="sng" kern="0" dirty="0">
                <a:solidFill>
                  <a:srgbClr val="00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  <a:hlinkClick r:id="rId4"/>
              </a:rPr>
              <a:t>lourdespreventiondusuicide@gmail.com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buNone/>
            </a:pPr>
            <a:r>
              <a:rPr lang="fr-FR" sz="1800" kern="0" dirty="0"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fr-FR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36560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4000" advTm="341706">
        <p15:prstTrans prst="peelOff"/>
      </p:transition>
    </mc:Choice>
    <mc:Fallback xmlns="">
      <p:transition spd="slow" advTm="341706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eu 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Thème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Organic</Template>
  <TotalTime>1134</TotalTime>
  <Words>776</Words>
  <Application>Microsoft Office PowerPoint</Application>
  <PresentationFormat>Grand écran</PresentationFormat>
  <Paragraphs>90</Paragraphs>
  <Slides>10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4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5" baseType="lpstr">
      <vt:lpstr>Aptos</vt:lpstr>
      <vt:lpstr>Arial</vt:lpstr>
      <vt:lpstr>Calibri</vt:lpstr>
      <vt:lpstr>Calibri Light</vt:lpstr>
      <vt:lpstr>Office Theme</vt:lpstr>
      <vt:lpstr>J’ai entre 15 et trente ans L’âge de rêver, de construire, d’aimer De VIVRE </vt:lpstr>
      <vt:lpstr> Malade    Famille  Amis   Collègues      Soignants  Personne n’est insensible au tsunami de la maladie psychique</vt:lpstr>
      <vt:lpstr>Présentation PowerPoint</vt:lpstr>
      <vt:lpstr>Rien ne sera plus comme avant!</vt:lpstr>
      <vt:lpstr>Présentation PowerPoint</vt:lpstr>
      <vt:lpstr>Présentation PowerPoint</vt:lpstr>
      <vt:lpstr>Les activités proposées par l’aumônerie du PAS: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Groupe d’Entraide Mutuelle Les Amis du Pas</dc:title>
  <dc:creator>Bento Vivert</dc:creator>
  <cp:lastModifiedBy>Natacha Fromont-Brunet</cp:lastModifiedBy>
  <cp:revision>65</cp:revision>
  <dcterms:created xsi:type="dcterms:W3CDTF">2019-02-18T14:00:31Z</dcterms:created>
  <dcterms:modified xsi:type="dcterms:W3CDTF">2026-09-15T07:14:49Z</dcterms:modified>
</cp:coreProperties>
</file>